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1" r:id="rId4"/>
    <p:sldId id="272" r:id="rId5"/>
    <p:sldId id="282" r:id="rId6"/>
    <p:sldId id="278" r:id="rId7"/>
    <p:sldId id="275" r:id="rId8"/>
    <p:sldId id="276" r:id="rId9"/>
    <p:sldId id="284" r:id="rId10"/>
    <p:sldId id="285" r:id="rId11"/>
    <p:sldId id="288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>
        <p:scale>
          <a:sx n="124" d="100"/>
          <a:sy n="124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987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510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538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358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930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132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10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379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045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143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514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F49E-B8FD-4802-9340-1914CE6439B3}" type="datetimeFigureOut">
              <a:rPr lang="sl-SI" smtClean="0"/>
              <a:t>12.10.2016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C7B61-418E-40CE-B70A-BB2A37B817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06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669" y="0"/>
            <a:ext cx="2724294" cy="2004990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1249251" y="3926675"/>
            <a:ext cx="88864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2000" dirty="0" smtClean="0"/>
          </a:p>
          <a:p>
            <a:pPr algn="ctr"/>
            <a:r>
              <a:rPr lang="sl-SI" sz="2000" dirty="0"/>
              <a:t>3</a:t>
            </a:r>
            <a:r>
              <a:rPr lang="sl-SI" sz="2000" dirty="0" smtClean="0"/>
              <a:t>. </a:t>
            </a:r>
            <a:r>
              <a:rPr lang="sl-SI" sz="2000" dirty="0"/>
              <a:t>konferenca </a:t>
            </a:r>
            <a:br>
              <a:rPr lang="sl-SI" sz="2000" dirty="0"/>
            </a:br>
            <a:r>
              <a:rPr lang="sl-SI" sz="2000" dirty="0"/>
              <a:t>Sekcije zbiralcev in predelovalcev kovinskih in nekovinskih odpadkov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pPr algn="ctr"/>
            <a:r>
              <a:rPr lang="sl-SI" sz="2800" b="1" dirty="0" smtClean="0"/>
              <a:t>Kako do reciklažnih ciljev 2020?</a:t>
            </a:r>
            <a:endParaRPr lang="sl-SI" sz="2800" b="1" dirty="0"/>
          </a:p>
          <a:p>
            <a:pPr algn="ctr"/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13. </a:t>
            </a:r>
            <a:r>
              <a:rPr lang="sl-SI" dirty="0"/>
              <a:t>in </a:t>
            </a:r>
            <a:r>
              <a:rPr lang="sl-SI" dirty="0" smtClean="0"/>
              <a:t>14. oktober 2016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Rogaška Slatina</a:t>
            </a:r>
            <a:endParaRPr lang="sl-SI" dirty="0">
              <a:effectLst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77006" y="6148175"/>
            <a:ext cx="325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Brigita Šarc, Dinos d.d.</a:t>
            </a:r>
          </a:p>
          <a:p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7" y="2200054"/>
            <a:ext cx="12050246" cy="162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Izhodišča za okroglo </a:t>
            </a:r>
            <a: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mizo</a:t>
            </a:r>
            <a:b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Kakšne </a:t>
            </a:r>
            <a:r>
              <a:rPr lang="sl-SI" sz="2400" b="1" dirty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spremembe bodo potrebne, da se dosežejo predvideni okoljski </a:t>
            </a:r>
            <a: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cilji?</a:t>
            </a:r>
            <a:endParaRPr lang="sl-SI" sz="2400" b="1" dirty="0">
              <a:solidFill>
                <a:srgbClr val="E26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l-SI" sz="1800" b="1" dirty="0"/>
              <a:t>I</a:t>
            </a:r>
            <a:r>
              <a:rPr lang="sl-SI" sz="1800" b="1" dirty="0" smtClean="0"/>
              <a:t>zhodišče</a:t>
            </a:r>
            <a:r>
              <a:rPr lang="sl-SI" sz="1800" b="1" dirty="0"/>
              <a:t>:</a:t>
            </a:r>
            <a:r>
              <a:rPr lang="sl-SI" sz="1800" dirty="0"/>
              <a:t> usmeriti zbrane odpadke v recikliranje: bi bilo bolj prav »usmeriti nastale odpadke v recikliranje</a:t>
            </a:r>
            <a:r>
              <a:rPr lang="sl-SI" sz="1800" dirty="0" smtClean="0"/>
              <a:t>«</a:t>
            </a:r>
          </a:p>
          <a:p>
            <a:pPr marL="514350" indent="-514350">
              <a:buFont typeface="+mj-lt"/>
              <a:buAutoNum type="alphaLcParenR"/>
            </a:pPr>
            <a:r>
              <a:rPr lang="sl-SI" sz="1800" dirty="0" smtClean="0"/>
              <a:t>na odpadkih, kjer velja podaljšana </a:t>
            </a:r>
            <a:r>
              <a:rPr lang="sl-SI" sz="1800" dirty="0" smtClean="0"/>
              <a:t>odgovornost: ena </a:t>
            </a:r>
            <a:r>
              <a:rPr lang="sl-SI" sz="1800" dirty="0" smtClean="0"/>
              <a:t>shema, več shem, prosti </a:t>
            </a:r>
            <a:r>
              <a:rPr lang="sl-SI" sz="1800" dirty="0" smtClean="0"/>
              <a:t>trg</a:t>
            </a:r>
            <a:endParaRPr lang="sl-SI" sz="1800" dirty="0" smtClean="0"/>
          </a:p>
          <a:p>
            <a:pPr marL="514350" indent="-514350">
              <a:buFont typeface="+mj-lt"/>
              <a:buAutoNum type="alphaLcParenR"/>
            </a:pPr>
            <a:r>
              <a:rPr lang="sl-SI" sz="1600" dirty="0" smtClean="0"/>
              <a:t>na komunalnih odpadkih, vključno z embalažo, ki nastane ko komunalni odpadek</a:t>
            </a:r>
          </a:p>
          <a:p>
            <a:pPr marL="514350" indent="-514350">
              <a:buFont typeface="+mj-lt"/>
              <a:buAutoNum type="alphaLcParenR"/>
            </a:pPr>
            <a:r>
              <a:rPr lang="sl-SI" sz="1600" dirty="0"/>
              <a:t>n</a:t>
            </a:r>
            <a:r>
              <a:rPr lang="sl-SI" sz="1600" dirty="0" smtClean="0"/>
              <a:t>a odpadkih, kjer veljajo posebni predpisi</a:t>
            </a:r>
            <a:endParaRPr lang="sl-SI" sz="1600" dirty="0"/>
          </a:p>
          <a:p>
            <a:pPr marL="514350" indent="-514350">
              <a:buFont typeface="+mj-lt"/>
              <a:buAutoNum type="alphaLcParenR"/>
            </a:pPr>
            <a:r>
              <a:rPr lang="sl-SI" sz="1800" dirty="0" smtClean="0"/>
              <a:t>tveganje </a:t>
            </a:r>
            <a:r>
              <a:rPr lang="sl-SI" sz="1800" dirty="0"/>
              <a:t>investiranja v nove tehnologije recikliranja – količine, zakonodaja, zainteresirana </a:t>
            </a:r>
            <a:r>
              <a:rPr lang="sl-SI" sz="1800" dirty="0" smtClean="0"/>
              <a:t>javnost</a:t>
            </a:r>
          </a:p>
          <a:p>
            <a:pPr marL="514350" indent="-514350">
              <a:buFont typeface="+mj-lt"/>
              <a:buAutoNum type="alphaLcParenR"/>
            </a:pPr>
            <a:r>
              <a:rPr lang="sl-SI" sz="1800" dirty="0" smtClean="0"/>
              <a:t>cene </a:t>
            </a:r>
            <a:r>
              <a:rPr lang="sl-SI" sz="1800" dirty="0"/>
              <a:t>predelanih – recikliranih materialov: kje so največje težave (nizke cene naravnih surovin, zelena javna naročila,…) </a:t>
            </a:r>
            <a:endParaRPr lang="sl-SI" sz="1800" dirty="0" smtClean="0"/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b="1" dirty="0" smtClean="0"/>
              <a:t>Izhodišče</a:t>
            </a:r>
            <a:r>
              <a:rPr lang="sl-SI" sz="1800" dirty="0" smtClean="0"/>
              <a:t>:  odpadke</a:t>
            </a:r>
            <a:r>
              <a:rPr lang="sl-SI" sz="1800" dirty="0"/>
              <a:t>, ki jih ni mogoče reciklirati in presegajo predpisane zahteve za odložitev na odlagališču, usmeriti v predelavo v trdno gorivo ali v termično obdelavo, prednostno z izrabo energije,</a:t>
            </a:r>
          </a:p>
          <a:p>
            <a:pPr marL="514350" indent="-514350">
              <a:buFont typeface="+mj-lt"/>
              <a:buAutoNum type="alphaLcParenR"/>
            </a:pPr>
            <a:r>
              <a:rPr lang="sl-SI" sz="1800" dirty="0" smtClean="0"/>
              <a:t>kapacitete </a:t>
            </a:r>
            <a:r>
              <a:rPr lang="sl-SI" sz="1800" dirty="0"/>
              <a:t>objektov, ki lahko uporabljajo trdno gorivo. Umestitev teh objektov v prostor in njihova </a:t>
            </a:r>
            <a:r>
              <a:rPr lang="sl-SI" sz="1800" dirty="0" smtClean="0"/>
              <a:t>izvedba</a:t>
            </a:r>
          </a:p>
          <a:p>
            <a:pPr marL="514350" indent="-514350">
              <a:buFont typeface="+mj-lt"/>
              <a:buAutoNum type="alphaLcParenR"/>
            </a:pPr>
            <a:r>
              <a:rPr lang="sl-SI" sz="1800" dirty="0" smtClean="0"/>
              <a:t>odpadni </a:t>
            </a:r>
            <a:r>
              <a:rPr lang="sl-SI" sz="1800" dirty="0"/>
              <a:t>les - predelava v trdno gorivo – izjemo zahtevi kriteriji za objekte, kjer se to gorivo lahko uporablja – so realni</a:t>
            </a:r>
            <a:r>
              <a:rPr lang="sl-SI" sz="1800" dirty="0" smtClean="0"/>
              <a:t>?</a:t>
            </a:r>
            <a:r>
              <a:rPr lang="sl-SI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8589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Izhodišča za okroglo mizo– kako bomo do ciljev prišli?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/>
              <a:t>I</a:t>
            </a:r>
            <a:r>
              <a:rPr lang="sl-SI" b="1" dirty="0" smtClean="0"/>
              <a:t>zhodišče:</a:t>
            </a:r>
            <a:r>
              <a:rPr lang="sl-SI" dirty="0" smtClean="0"/>
              <a:t> prepovedati </a:t>
            </a:r>
            <a:r>
              <a:rPr lang="sl-SI" dirty="0"/>
              <a:t>sežig neobdelanih mešanih komunalnih </a:t>
            </a:r>
            <a:r>
              <a:rPr lang="sl-SI" dirty="0" smtClean="0"/>
              <a:t>odpadkov</a:t>
            </a:r>
          </a:p>
          <a:p>
            <a:pPr marL="514350" indent="-514350">
              <a:buFont typeface="+mj-lt"/>
              <a:buAutoNum type="alphaLcParenR"/>
            </a:pPr>
            <a:r>
              <a:rPr lang="sl-SI" dirty="0"/>
              <a:t>k</a:t>
            </a:r>
            <a:r>
              <a:rPr lang="sl-SI" dirty="0" smtClean="0"/>
              <a:t>akšna </a:t>
            </a:r>
            <a:r>
              <a:rPr lang="sl-SI" dirty="0" smtClean="0"/>
              <a:t>obdelava mešanih komunalnih odpadkov je še sprejemljiva in kdo jo lahko </a:t>
            </a:r>
            <a:r>
              <a:rPr lang="sl-SI" dirty="0" smtClean="0"/>
              <a:t>izvaja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Izhodišče:</a:t>
            </a:r>
            <a:r>
              <a:rPr lang="sl-SI" dirty="0" smtClean="0"/>
              <a:t> kapacitet v Sloveniji za predelavo določenih vrst odpadkov ni, potrebno jih je iznesti v tujino</a:t>
            </a:r>
          </a:p>
          <a:p>
            <a:pPr marL="514350" indent="-514350">
              <a:buFont typeface="+mj-lt"/>
              <a:buAutoNum type="alphaLcParenR"/>
            </a:pPr>
            <a:r>
              <a:rPr lang="sl-SI" dirty="0"/>
              <a:t>p</a:t>
            </a:r>
            <a:r>
              <a:rPr lang="sl-SI" dirty="0" smtClean="0"/>
              <a:t>ostopki </a:t>
            </a:r>
            <a:r>
              <a:rPr lang="sl-SI" dirty="0" smtClean="0"/>
              <a:t>notifikacij: dolgi, obsežni – izkušnje</a:t>
            </a:r>
          </a:p>
          <a:p>
            <a:pPr marL="514350" indent="-514350">
              <a:buFont typeface="+mj-lt"/>
              <a:buAutoNum type="alphaLcParenR"/>
            </a:pPr>
            <a:r>
              <a:rPr lang="sl-SI" dirty="0" smtClean="0"/>
              <a:t>Izračun višine g</a:t>
            </a:r>
            <a:r>
              <a:rPr lang="sl-SI" dirty="0" smtClean="0"/>
              <a:t>arancije pri </a:t>
            </a:r>
            <a:r>
              <a:rPr lang="sl-SI" dirty="0" err="1" smtClean="0"/>
              <a:t>notifikacijskih</a:t>
            </a:r>
            <a:r>
              <a:rPr lang="sl-SI" dirty="0" smtClean="0"/>
              <a:t> postopkih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557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22159" y="2885906"/>
            <a:ext cx="9144000" cy="1655762"/>
          </a:xfrm>
        </p:spPr>
        <p:txBody>
          <a:bodyPr>
            <a:normAutofit/>
          </a:bodyPr>
          <a:lstStyle/>
          <a:p>
            <a:r>
              <a:rPr lang="sl-SI" sz="3600" dirty="0"/>
              <a:t>Izhodišča za diskusijo na okrogli </a:t>
            </a:r>
            <a:r>
              <a:rPr lang="sl-SI" sz="3600" dirty="0" smtClean="0"/>
              <a:t>mizi</a:t>
            </a:r>
          </a:p>
          <a:p>
            <a:r>
              <a:rPr lang="sl-SI" sz="3600" dirty="0" smtClean="0"/>
              <a:t>II. del </a:t>
            </a:r>
            <a:endParaRPr lang="sl-SI" sz="3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5699"/>
            <a:ext cx="12050246" cy="162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5469"/>
          </a:xfrm>
        </p:spPr>
        <p:txBody>
          <a:bodyPr>
            <a:normAutofit/>
          </a:bodyPr>
          <a:lstStyle/>
          <a:p>
            <a:pPr algn="ctr"/>
            <a:r>
              <a:rPr lang="sl-SI" sz="2400" b="1" dirty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ravnanja z odpadki in Programa preprečevanja odpadkov Republike </a:t>
            </a:r>
            <a: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Slovenije</a:t>
            </a:r>
            <a:endParaRPr lang="sl-SI" sz="4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>
                <a:latin typeface="Arial" pitchFamily="34" charset="0"/>
                <a:cs typeface="Arial" pitchFamily="34" charset="0"/>
              </a:rPr>
              <a:t>Evropska komisija je v decembru 2015 sprejela nov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400" dirty="0">
                <a:latin typeface="Arial" pitchFamily="34" charset="0"/>
                <a:cs typeface="Arial" pitchFamily="34" charset="0"/>
              </a:rPr>
              <a:t>sveženj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ukrepov z namenom, da bi vsem deležnikom pomagala pri prehodu h krožnemu in konkurenčnejšemu gospodarstvu, kjer se viri uporabljajo trajnostno.</a:t>
            </a:r>
          </a:p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Ukrepi </a:t>
            </a:r>
            <a:r>
              <a:rPr lang="sl-SI" sz="2400" dirty="0">
                <a:latin typeface="Arial" pitchFamily="34" charset="0"/>
                <a:cs typeface="Arial" pitchFamily="34" charset="0"/>
              </a:rPr>
              <a:t>naj bi prispevali k »zaprtju zanke« življenjskih ciklov proizvodov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sl-SI" sz="2400" dirty="0">
                <a:latin typeface="Arial" pitchFamily="34" charset="0"/>
                <a:cs typeface="Arial" pitchFamily="34" charset="0"/>
              </a:rPr>
              <a:t>prinesli koristi hkrati za okolje in gospodarstvo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l-SI" sz="2400" dirty="0">
              <a:latin typeface="Arial" pitchFamily="34" charset="0"/>
              <a:cs typeface="Arial" pitchFamily="34" charset="0"/>
            </a:endParaRPr>
          </a:p>
          <a:p>
            <a:r>
              <a:rPr lang="sl-SI" sz="2400" dirty="0">
                <a:latin typeface="Arial" pitchFamily="34" charset="0"/>
                <a:cs typeface="Arial" pitchFamily="34" charset="0"/>
              </a:rPr>
              <a:t>Sveženj prinaša tudi spremenjene zakonodajne predloge o odpadkih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s sledečimi okoljskimi cilji, da se bo </a:t>
            </a:r>
            <a:r>
              <a:rPr lang="sl-SI" sz="2400" dirty="0">
                <a:latin typeface="Arial" pitchFamily="34" charset="0"/>
                <a:cs typeface="Arial" pitchFamily="34" charset="0"/>
              </a:rPr>
              <a:t>do leta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2030:</a:t>
            </a:r>
          </a:p>
          <a:p>
            <a:pPr lvl="1"/>
            <a:r>
              <a:rPr lang="sl-SI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ecikliralo 65 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odstotkov 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komunalnih 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odpadkov, </a:t>
            </a: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sl-SI" sz="2000" dirty="0">
                <a:latin typeface="Arial" pitchFamily="34" charset="0"/>
                <a:cs typeface="Arial" pitchFamily="34" charset="0"/>
              </a:rPr>
              <a:t>recikliralo 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75 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odstotkov 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odpadne </a:t>
            </a:r>
            <a:r>
              <a:rPr lang="sl-SI" sz="1800" dirty="0" smtClean="0">
                <a:latin typeface="Arial" pitchFamily="34" charset="0"/>
                <a:cs typeface="Arial" pitchFamily="34" charset="0"/>
              </a:rPr>
              <a:t>embalaže in</a:t>
            </a:r>
          </a:p>
          <a:p>
            <a:pPr lvl="1"/>
            <a:r>
              <a:rPr lang="sl-SI" sz="2000" dirty="0" smtClean="0">
                <a:latin typeface="Arial" pitchFamily="34" charset="0"/>
                <a:cs typeface="Arial" pitchFamily="34" charset="0"/>
              </a:rPr>
              <a:t>količina 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odpadkov, ki končajo na odlagališčih, 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znižala na 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največ 10 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odstotkov nastalih odpadkov.</a:t>
            </a:r>
            <a:endParaRPr lang="sl-SI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l-SI" sz="2000" b="1" dirty="0">
              <a:solidFill>
                <a:srgbClr val="E26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400" b="1" dirty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ravnanja z odpadki in Programa preprečevanja odpadkov Republike </a:t>
            </a:r>
            <a: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Slovenije – kje smo</a:t>
            </a:r>
            <a:endParaRPr lang="sl-SI" sz="2400" b="1" dirty="0">
              <a:solidFill>
                <a:srgbClr val="E26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Do leta 2020 je v skladu s sedaj veljavnimi predpisi potrebno zagotoviti pripravo za ponovno uporabo </a:t>
            </a:r>
            <a:r>
              <a:rPr lang="sl-SI" dirty="0" smtClean="0"/>
              <a:t>in recikliranje za:</a:t>
            </a:r>
          </a:p>
          <a:p>
            <a:pPr lvl="1"/>
            <a:r>
              <a:rPr lang="sl-SI" dirty="0" smtClean="0"/>
              <a:t>najmanj </a:t>
            </a:r>
            <a:r>
              <a:rPr lang="sl-SI" dirty="0"/>
              <a:t>50 odstotkov mase vsaj za odpadni papir, kovine, plastiko in steklo iz </a:t>
            </a:r>
            <a:r>
              <a:rPr lang="sl-SI" dirty="0" smtClean="0"/>
              <a:t>komunalnih odpadkov</a:t>
            </a:r>
            <a:r>
              <a:rPr lang="sl-SI" dirty="0"/>
              <a:t>, ter </a:t>
            </a:r>
            <a:endParaRPr lang="sl-SI" dirty="0" smtClean="0"/>
          </a:p>
          <a:p>
            <a:pPr lvl="1"/>
            <a:r>
              <a:rPr lang="sl-SI" dirty="0" smtClean="0"/>
              <a:t>pripravo </a:t>
            </a:r>
            <a:r>
              <a:rPr lang="sl-SI" dirty="0"/>
              <a:t>za ponovno uporabo, recikliranje in materialno predelavo za najmanj 70 </a:t>
            </a:r>
            <a:r>
              <a:rPr lang="sl-SI" dirty="0" smtClean="0"/>
              <a:t>odstotkov mase </a:t>
            </a:r>
            <a:r>
              <a:rPr lang="sl-SI" dirty="0"/>
              <a:t>nenevarnih gradbenih odpadkov in odpadkov pri rušenju objektov, brez odpadnih </a:t>
            </a:r>
            <a:r>
              <a:rPr lang="sl-SI" dirty="0" smtClean="0"/>
              <a:t>naravnih materialov </a:t>
            </a:r>
            <a:r>
              <a:rPr lang="sl-SI" dirty="0"/>
              <a:t>ter </a:t>
            </a:r>
            <a:endParaRPr lang="sl-SI" dirty="0" smtClean="0"/>
          </a:p>
          <a:p>
            <a:pPr lvl="1"/>
            <a:r>
              <a:rPr lang="sl-SI" dirty="0" smtClean="0"/>
              <a:t>doseči</a:t>
            </a:r>
            <a:r>
              <a:rPr lang="sl-SI" dirty="0"/>
              <a:t>, da se </a:t>
            </a:r>
            <a:r>
              <a:rPr lang="sl-SI" dirty="0" smtClean="0"/>
              <a:t>do leta 2020 odloži </a:t>
            </a:r>
            <a:r>
              <a:rPr lang="sl-SI" dirty="0"/>
              <a:t>na vseh odlagališčih v Sloveniji manj kot 35 </a:t>
            </a:r>
            <a:r>
              <a:rPr lang="sl-SI" dirty="0" smtClean="0"/>
              <a:t>odstotkov biološko </a:t>
            </a:r>
            <a:r>
              <a:rPr lang="sl-SI" dirty="0"/>
              <a:t>razgradljivih sestavin komunalnih odpadkov glede na odloženo količino biološko </a:t>
            </a:r>
            <a:r>
              <a:rPr lang="sl-SI" dirty="0" smtClean="0"/>
              <a:t>razgradljivih sestavin </a:t>
            </a:r>
            <a:r>
              <a:rPr lang="sl-SI" dirty="0"/>
              <a:t>v letu 1995. </a:t>
            </a:r>
          </a:p>
          <a:p>
            <a:r>
              <a:rPr lang="sl-SI" dirty="0" smtClean="0"/>
              <a:t>Trendi </a:t>
            </a:r>
            <a:r>
              <a:rPr lang="sl-SI" dirty="0"/>
              <a:t>izkazujejo, da Slovenija dosega predpisane zahteve ali pa je na dobri poti, </a:t>
            </a:r>
            <a:r>
              <a:rPr lang="sl-SI" dirty="0" smtClean="0"/>
              <a:t>da jih </a:t>
            </a:r>
            <a:r>
              <a:rPr lang="sl-SI" dirty="0"/>
              <a:t>doseže do leta 2020.</a:t>
            </a:r>
          </a:p>
        </p:txBody>
      </p:sp>
    </p:spTree>
    <p:extLst>
      <p:ext uri="{BB962C8B-B14F-4D97-AF65-F5344CB8AC3E}">
        <p14:creationId xmlns:p14="http://schemas.microsoft.com/office/powerpoint/2010/main" val="53095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400" b="1" dirty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ravnanja z odpadki in Programa preprečevanja odpadkov Republike Slovenije – kam gremo?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Komunalni odpadki</a:t>
            </a:r>
          </a:p>
          <a:p>
            <a:r>
              <a:rPr lang="sl-SI" dirty="0"/>
              <a:t>Blato komunalnih čistilnih naprav</a:t>
            </a:r>
          </a:p>
          <a:p>
            <a:r>
              <a:rPr lang="sl-SI" dirty="0"/>
              <a:t>Ločeno zbrani in za predelavo sprejemljivi odpadki iz opravljanja dejavnosti</a:t>
            </a:r>
          </a:p>
          <a:p>
            <a:r>
              <a:rPr lang="sl-SI" dirty="0"/>
              <a:t>Nenevarni odpadki mineralnega izvora</a:t>
            </a:r>
          </a:p>
          <a:p>
            <a:r>
              <a:rPr lang="sl-SI" dirty="0"/>
              <a:t>Odpadki iz proizvodnje hrane in pijače</a:t>
            </a:r>
          </a:p>
          <a:p>
            <a:r>
              <a:rPr lang="sl-SI" dirty="0"/>
              <a:t>Odpadki iz rudarjenja</a:t>
            </a:r>
          </a:p>
          <a:p>
            <a:r>
              <a:rPr lang="sl-SI" dirty="0"/>
              <a:t>Odpadki iz proizvodnje TiO</a:t>
            </a:r>
            <a:r>
              <a:rPr lang="sl-SI" baseline="-25000" dirty="0"/>
              <a:t>2</a:t>
            </a:r>
          </a:p>
          <a:p>
            <a:r>
              <a:rPr lang="sl-SI" dirty="0"/>
              <a:t>Zemeljski izkopi</a:t>
            </a:r>
          </a:p>
          <a:p>
            <a:r>
              <a:rPr lang="sl-SI" dirty="0"/>
              <a:t>Gradbeni odpadki (brez zemeljskih izkopov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Pepel, žlindra, kotlovski prah</a:t>
            </a:r>
          </a:p>
          <a:p>
            <a:r>
              <a:rPr lang="sl-SI" dirty="0" smtClean="0"/>
              <a:t>Izrabljena </a:t>
            </a:r>
            <a:r>
              <a:rPr lang="sl-SI" dirty="0"/>
              <a:t>vozila</a:t>
            </a:r>
          </a:p>
          <a:p>
            <a:r>
              <a:rPr lang="sl-SI" dirty="0"/>
              <a:t>Izrabljene </a:t>
            </a:r>
            <a:r>
              <a:rPr lang="sl-SI" dirty="0" smtClean="0"/>
              <a:t>gume</a:t>
            </a:r>
            <a:endParaRPr lang="sl-SI" dirty="0"/>
          </a:p>
          <a:p>
            <a:r>
              <a:rPr lang="sl-SI" dirty="0"/>
              <a:t>Odpadki iz lesa</a:t>
            </a:r>
          </a:p>
          <a:p>
            <a:r>
              <a:rPr lang="sl-SI" dirty="0"/>
              <a:t>Odpadki iz zdravstva in veterinarstva</a:t>
            </a:r>
          </a:p>
          <a:p>
            <a:r>
              <a:rPr lang="sl-SI" dirty="0"/>
              <a:t>Nevarni odpadki</a:t>
            </a:r>
          </a:p>
          <a:p>
            <a:r>
              <a:rPr lang="sl-SI" dirty="0"/>
              <a:t>Odpadki, ki vsebujejo azbest</a:t>
            </a:r>
          </a:p>
          <a:p>
            <a:r>
              <a:rPr lang="sl-SI" dirty="0"/>
              <a:t>Odpadna olja</a:t>
            </a:r>
          </a:p>
          <a:p>
            <a:r>
              <a:rPr lang="sl-SI" dirty="0"/>
              <a:t>Poliklorirani bifenili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780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82" y="236761"/>
            <a:ext cx="9259260" cy="611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62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42925"/>
            <a:ext cx="1076325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321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76263"/>
            <a:ext cx="10896600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78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400" b="1" dirty="0" smtClean="0">
                <a:solidFill>
                  <a:srgbClr val="E26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ravnanja z odpadki in Programa preprečevanja odpadkov Republike Slovenije – kako bomo do ciljev prišli?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Za uresničitev družbe recikliranja z visoko stopnjo učinkovitosti uporabe naravnih virov zagotoviti, da se za ravnanje z odpadki uporablja prednostni vrstni red preprečevanja nastajanja odpadkov in ravnanja </a:t>
            </a:r>
            <a:r>
              <a:rPr lang="sl-SI" dirty="0" smtClean="0"/>
              <a:t>z njimi </a:t>
            </a:r>
            <a:r>
              <a:rPr lang="sl-SI" dirty="0"/>
              <a:t>v skladu s hierarhijo ravnanja z odpadki iz predpisa, ki ureja odpadke:</a:t>
            </a:r>
          </a:p>
          <a:p>
            <a:pPr lvl="1"/>
            <a:r>
              <a:rPr lang="sl-SI" dirty="0" smtClean="0"/>
              <a:t>usmeriti </a:t>
            </a:r>
            <a:r>
              <a:rPr lang="sl-SI" dirty="0"/>
              <a:t>zbrane odpadke v </a:t>
            </a:r>
            <a:r>
              <a:rPr lang="sl-SI" dirty="0" smtClean="0"/>
              <a:t>recikliranje,</a:t>
            </a:r>
          </a:p>
          <a:p>
            <a:pPr lvl="1"/>
            <a:r>
              <a:rPr lang="sl-SI" dirty="0" smtClean="0"/>
              <a:t>odpadke</a:t>
            </a:r>
            <a:r>
              <a:rPr lang="sl-SI" dirty="0"/>
              <a:t>, ki jih ni </a:t>
            </a:r>
            <a:r>
              <a:rPr lang="sl-SI" dirty="0" smtClean="0"/>
              <a:t>mogoče reciklirati in ne odložiti, usmeriti v predelavo v trdno gorivo </a:t>
            </a:r>
            <a:r>
              <a:rPr lang="sl-SI" dirty="0"/>
              <a:t>ali v termično obdelavo, prednostno z izrabo </a:t>
            </a:r>
            <a:r>
              <a:rPr lang="sl-SI" dirty="0" smtClean="0"/>
              <a:t>energije,</a:t>
            </a:r>
          </a:p>
          <a:p>
            <a:pPr lvl="1"/>
            <a:r>
              <a:rPr lang="sl-SI" dirty="0" smtClean="0"/>
              <a:t>prepovedati </a:t>
            </a:r>
            <a:r>
              <a:rPr lang="sl-SI" dirty="0"/>
              <a:t>sežig neobdelanih mešanih komunalnih </a:t>
            </a:r>
            <a:r>
              <a:rPr lang="sl-SI" dirty="0" smtClean="0"/>
              <a:t>odpadkov,</a:t>
            </a:r>
          </a:p>
          <a:p>
            <a:pPr lvl="1"/>
            <a:r>
              <a:rPr lang="sl-SI" dirty="0" smtClean="0"/>
              <a:t>zmanjšati </a:t>
            </a:r>
            <a:r>
              <a:rPr lang="sl-SI" dirty="0"/>
              <a:t>odlaganje odpadkov izključno na tiste, ki jih ni mogoče reciklirati ali predelati v </a:t>
            </a:r>
            <a:r>
              <a:rPr lang="sl-SI" dirty="0" smtClean="0"/>
              <a:t>trdno gorivo </a:t>
            </a:r>
            <a:r>
              <a:rPr lang="sl-SI" dirty="0"/>
              <a:t>ali termično obdelati.</a:t>
            </a:r>
          </a:p>
          <a:p>
            <a:pPr lvl="1"/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744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702</Words>
  <Application>Microsoft Office PowerPoint</Application>
  <PresentationFormat>Po meri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Officeova tema</vt:lpstr>
      <vt:lpstr>PowerPointova predstavitev</vt:lpstr>
      <vt:lpstr>PowerPointova predstavitev</vt:lpstr>
      <vt:lpstr>Programa ravnanja z odpadki in Programa preprečevanja odpadkov Republike Slovenije</vt:lpstr>
      <vt:lpstr>Programa ravnanja z odpadki in Programa preprečevanja odpadkov Republike Slovenije – kje smo</vt:lpstr>
      <vt:lpstr>Programa ravnanja z odpadki in Programa preprečevanja odpadkov Republike Slovenije – kam gremo?</vt:lpstr>
      <vt:lpstr>PowerPointova predstavitev</vt:lpstr>
      <vt:lpstr>PowerPointova predstavitev</vt:lpstr>
      <vt:lpstr>PowerPointova predstavitev</vt:lpstr>
      <vt:lpstr>Programa ravnanja z odpadki in Programa preprečevanja odpadkov Republike Slovenije – kako bomo do ciljev prišli?</vt:lpstr>
      <vt:lpstr>Izhodišča za okroglo mizo Kakšne spremembe bodo potrebne, da se dosežejo predvideni okoljski cilji?</vt:lpstr>
      <vt:lpstr>Izhodišča za okroglo mizo– kako bomo do ciljev prišli?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 2016</dc:title>
  <dc:creator>Fišer Jure</dc:creator>
  <cp:lastModifiedBy>Brigita Šarc</cp:lastModifiedBy>
  <cp:revision>24</cp:revision>
  <dcterms:created xsi:type="dcterms:W3CDTF">2016-10-02T19:23:24Z</dcterms:created>
  <dcterms:modified xsi:type="dcterms:W3CDTF">2016-10-12T06:15:55Z</dcterms:modified>
</cp:coreProperties>
</file>